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7561263" cy="10693400"/>
  <p:notesSz cx="6797675" cy="9926638"/>
  <p:defaultText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04" autoAdjust="0"/>
    <p:restoredTop sz="95510" autoAdjust="0"/>
  </p:normalViewPr>
  <p:slideViewPr>
    <p:cSldViewPr>
      <p:cViewPr>
        <p:scale>
          <a:sx n="160" d="100"/>
          <a:sy n="160" d="100"/>
        </p:scale>
        <p:origin x="1416" y="-680"/>
      </p:cViewPr>
      <p:guideLst>
        <p:guide orient="horz" pos="3368"/>
        <p:guide pos="238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7"/>
            <a:ext cx="6427074" cy="2292150"/>
          </a:xfrm>
        </p:spPr>
        <p:txBody>
          <a:bodyPr/>
          <a:lstStyle/>
          <a:p>
            <a:r>
              <a:rPr lang="fr-FR"/>
              <a:t>Modifiez le style du titre</a:t>
            </a:r>
          </a:p>
        </p:txBody>
      </p:sp>
      <p:sp>
        <p:nvSpPr>
          <p:cNvPr id="3" name="Sous-titr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CCB283F1-E18F-4CCB-844A-FD11BAE5616A}" type="datetimeFigureOut">
              <a:rPr lang="fr-FR" smtClean="0"/>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3952156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CB283F1-E18F-4CCB-844A-FD11BAE5616A}" type="datetimeFigureOut">
              <a:rPr lang="fr-FR" smtClean="0"/>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1627181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481916" y="428234"/>
            <a:ext cx="1701284" cy="912404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78063" y="428234"/>
            <a:ext cx="4977831" cy="91240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CB283F1-E18F-4CCB-844A-FD11BAE5616A}" type="datetimeFigureOut">
              <a:rPr lang="fr-FR" smtClean="0"/>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151057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CB283F1-E18F-4CCB-844A-FD11BAE5616A}" type="datetimeFigureOut">
              <a:rPr lang="fr-FR" smtClean="0"/>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69124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8" y="6871500"/>
            <a:ext cx="6427074" cy="2123828"/>
          </a:xfrm>
        </p:spPr>
        <p:txBody>
          <a:bodyPr anchor="t"/>
          <a:lstStyle>
            <a:lvl1pPr algn="l">
              <a:defRPr sz="4600" b="1" cap="all"/>
            </a:lvl1pPr>
          </a:lstStyle>
          <a:p>
            <a:r>
              <a:rPr lang="fr-FR"/>
              <a:t>Modifiez le style du titre</a:t>
            </a:r>
          </a:p>
        </p:txBody>
      </p:sp>
      <p:sp>
        <p:nvSpPr>
          <p:cNvPr id="3" name="Espace réservé du texte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CB283F1-E18F-4CCB-844A-FD11BAE5616A}" type="datetimeFigureOut">
              <a:rPr lang="fr-FR" smtClean="0"/>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2637364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78063"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843642"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CB283F1-E18F-4CCB-844A-FD11BAE5616A}" type="datetimeFigureOut">
              <a:rPr lang="fr-FR" smtClean="0"/>
              <a:t>19/09/2024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2428296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Modifiez les styles du texte du masque</a:t>
            </a:r>
          </a:p>
        </p:txBody>
      </p:sp>
      <p:sp>
        <p:nvSpPr>
          <p:cNvPr id="4" name="Espace réservé du contenu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Modifiez les styles du texte du masque</a:t>
            </a:r>
          </a:p>
        </p:txBody>
      </p:sp>
      <p:sp>
        <p:nvSpPr>
          <p:cNvPr id="6" name="Espace réservé du contenu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CB283F1-E18F-4CCB-844A-FD11BAE5616A}" type="datetimeFigureOut">
              <a:rPr lang="fr-FR" smtClean="0"/>
              <a:t>19/09/2024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3888161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CB283F1-E18F-4CCB-844A-FD11BAE5616A}" type="datetimeFigureOut">
              <a:rPr lang="fr-FR" smtClean="0"/>
              <a:t>19/09/2024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137746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CB283F1-E18F-4CCB-844A-FD11BAE5616A}" type="datetimeFigureOut">
              <a:rPr lang="fr-FR" smtClean="0"/>
              <a:t>19/09/2024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126117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425756"/>
            <a:ext cx="2487604" cy="1811937"/>
          </a:xfrm>
        </p:spPr>
        <p:txBody>
          <a:bodyPr anchor="b"/>
          <a:lstStyle>
            <a:lvl1pPr algn="l">
              <a:defRPr sz="2300" b="1"/>
            </a:lvl1pPr>
          </a:lstStyle>
          <a:p>
            <a:r>
              <a:rPr lang="fr-FR"/>
              <a:t>Modifiez le style du titre</a:t>
            </a:r>
          </a:p>
        </p:txBody>
      </p:sp>
      <p:sp>
        <p:nvSpPr>
          <p:cNvPr id="3" name="Espace réservé du contenu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CB283F1-E18F-4CCB-844A-FD11BAE5616A}" type="datetimeFigureOut">
              <a:rPr lang="fr-FR" smtClean="0"/>
              <a:t>19/09/2024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2694635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7485381"/>
            <a:ext cx="4536758" cy="883692"/>
          </a:xfrm>
        </p:spPr>
        <p:txBody>
          <a:bodyPr anchor="b"/>
          <a:lstStyle>
            <a:lvl1pPr algn="l">
              <a:defRPr sz="2300" b="1"/>
            </a:lvl1pPr>
          </a:lstStyle>
          <a:p>
            <a:r>
              <a:rPr lang="fr-FR"/>
              <a:t>Modifiez le style du titre</a:t>
            </a:r>
          </a:p>
        </p:txBody>
      </p:sp>
      <p:sp>
        <p:nvSpPr>
          <p:cNvPr id="3" name="Espace réservé pour une image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fr-FR"/>
          </a:p>
        </p:txBody>
      </p:sp>
      <p:sp>
        <p:nvSpPr>
          <p:cNvPr id="4" name="Espace réservé du texte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CB283F1-E18F-4CCB-844A-FD11BAE5616A}" type="datetimeFigureOut">
              <a:rPr lang="fr-FR" smtClean="0"/>
              <a:t>19/09/2024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2CB3D3-ECAA-41CF-8050-421933CF32E1}" type="slidenum">
              <a:rPr lang="fr-FR" smtClean="0"/>
              <a:t>‹N°›</a:t>
            </a:fld>
            <a:endParaRPr lang="fr-FR"/>
          </a:p>
        </p:txBody>
      </p:sp>
    </p:spTree>
    <p:extLst>
      <p:ext uri="{BB962C8B-B14F-4D97-AF65-F5344CB8AC3E}">
        <p14:creationId xmlns:p14="http://schemas.microsoft.com/office/powerpoint/2010/main" val="3871411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lang="fr-FR"/>
              <a:t>Modifiez le style du titre</a:t>
            </a:r>
          </a:p>
        </p:txBody>
      </p:sp>
      <p:sp>
        <p:nvSpPr>
          <p:cNvPr id="3" name="Espace réservé du texte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CCB283F1-E18F-4CCB-844A-FD11BAE5616A}" type="datetimeFigureOut">
              <a:rPr lang="fr-FR" smtClean="0"/>
              <a:t>19/09/2024</a:t>
            </a:fld>
            <a:endParaRPr lang="fr-FR"/>
          </a:p>
        </p:txBody>
      </p:sp>
      <p:sp>
        <p:nvSpPr>
          <p:cNvPr id="5" name="Espace réservé du pied de page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F62CB3D3-ECAA-41CF-8050-421933CF32E1}" type="slidenum">
              <a:rPr lang="fr-FR" smtClean="0"/>
              <a:t>‹N°›</a:t>
            </a:fld>
            <a:endParaRPr lang="fr-FR"/>
          </a:p>
        </p:txBody>
      </p:sp>
    </p:spTree>
    <p:extLst>
      <p:ext uri="{BB962C8B-B14F-4D97-AF65-F5344CB8AC3E}">
        <p14:creationId xmlns:p14="http://schemas.microsoft.com/office/powerpoint/2010/main" val="482532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ycée La Bruyère (@LyceeLaBruyere) / Twitter">
            <a:extLst>
              <a:ext uri="{FF2B5EF4-FFF2-40B4-BE49-F238E27FC236}">
                <a16:creationId xmlns:a16="http://schemas.microsoft.com/office/drawing/2014/main" id="{EF09C5A9-AF5F-5D71-ADB9-0EFE0D4D09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511" y="1469097"/>
            <a:ext cx="1800000" cy="1800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6361" y="234132"/>
            <a:ext cx="1533525" cy="1466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1874589" y="532011"/>
            <a:ext cx="3981772" cy="769441"/>
          </a:xfrm>
          <a:prstGeom prst="rect">
            <a:avLst/>
          </a:prstGeom>
        </p:spPr>
        <p:txBody>
          <a:bodyPr wrap="square">
            <a:spAutoFit/>
          </a:bodyPr>
          <a:lstStyle/>
          <a:p>
            <a:pPr algn="ctr"/>
            <a:r>
              <a:rPr lang="fr-FR" sz="3200" b="1" dirty="0"/>
              <a:t>UNAAPE</a:t>
            </a:r>
            <a:r>
              <a:rPr lang="fr-FR" sz="3200" dirty="0"/>
              <a:t> - VERSAILLES</a:t>
            </a:r>
          </a:p>
          <a:p>
            <a:pPr algn="ctr"/>
            <a:endParaRPr lang="fr-FR" sz="1200" dirty="0"/>
          </a:p>
        </p:txBody>
      </p:sp>
      <p:sp>
        <p:nvSpPr>
          <p:cNvPr id="5" name="WordArt 5"/>
          <p:cNvSpPr>
            <a:spLocks noChangeArrowheads="1" noChangeShapeType="1" noTextEdit="1"/>
          </p:cNvSpPr>
          <p:nvPr/>
        </p:nvSpPr>
        <p:spPr bwMode="auto">
          <a:xfrm>
            <a:off x="1682811" y="1700982"/>
            <a:ext cx="3835400" cy="1270000"/>
          </a:xfrm>
          <a:prstGeom prst="rect">
            <a:avLst/>
          </a:prstGeom>
          <a:extLst>
            <a:ext uri="{AF507438-7753-43e0-B8FC-AC1667EBCBE1}">
              <a14:hiddenEffects xmlns:a14="http://schemas.microsoft.com/office/drawing/2010/main" xmlns="">
                <a:effectLst/>
              </a14:hiddenEffects>
            </a:ext>
          </a:extLst>
        </p:spPr>
        <p:txBody>
          <a:bodyPr wrap="none" fromWordArt="1">
            <a:prstTxWarp prst="textSlantUp">
              <a:avLst>
                <a:gd name="adj" fmla="val 55556"/>
              </a:avLst>
            </a:prstTxWarp>
          </a:bodyPr>
          <a:lstStyle/>
          <a:p>
            <a:pPr algn="ctr" rtl="0">
              <a:buNone/>
            </a:pPr>
            <a:r>
              <a:rPr lang="fr-FR" sz="3600" kern="10" spc="0" dirty="0">
                <a:ln w="9525">
                  <a:solidFill>
                    <a:srgbClr val="000000"/>
                  </a:solidFill>
                  <a:round/>
                  <a:headEnd/>
                  <a:tailEnd/>
                </a:ln>
                <a:solidFill>
                  <a:srgbClr val="000000"/>
                </a:solidFill>
                <a:effectLst/>
                <a:latin typeface="Verdana"/>
                <a:ea typeface="Verdana"/>
                <a:cs typeface="Verdana"/>
              </a:rPr>
              <a:t>Lycée La Bruyère</a:t>
            </a:r>
          </a:p>
        </p:txBody>
      </p:sp>
      <p:sp>
        <p:nvSpPr>
          <p:cNvPr id="6" name="Rectangle 5"/>
          <p:cNvSpPr/>
          <p:nvPr/>
        </p:nvSpPr>
        <p:spPr>
          <a:xfrm>
            <a:off x="343775" y="3436743"/>
            <a:ext cx="6840760" cy="646331"/>
          </a:xfrm>
          <a:prstGeom prst="rect">
            <a:avLst/>
          </a:prstGeom>
          <a:ln>
            <a:solidFill>
              <a:schemeClr val="bg1">
                <a:lumMod val="50000"/>
              </a:schemeClr>
            </a:solidFill>
          </a:ln>
        </p:spPr>
        <p:txBody>
          <a:bodyPr wrap="square">
            <a:spAutoFit/>
          </a:bodyPr>
          <a:lstStyle/>
          <a:p>
            <a:pPr algn="ctr"/>
            <a:r>
              <a:rPr lang="fr-FR" sz="1800" b="1" dirty="0">
                <a:solidFill>
                  <a:srgbClr val="FF0000"/>
                </a:solidFill>
              </a:rPr>
              <a:t>Elections des représentants de parents au Conseil d’Administration</a:t>
            </a:r>
          </a:p>
          <a:p>
            <a:pPr algn="ctr"/>
            <a:r>
              <a:rPr lang="fr-FR" sz="1800" b="1" dirty="0">
                <a:solidFill>
                  <a:srgbClr val="FF0000"/>
                </a:solidFill>
              </a:rPr>
              <a:t>Samedi 12 octobre 2024</a:t>
            </a:r>
          </a:p>
        </p:txBody>
      </p:sp>
      <p:sp>
        <p:nvSpPr>
          <p:cNvPr id="8" name="Rectangle 7"/>
          <p:cNvSpPr/>
          <p:nvPr/>
        </p:nvSpPr>
        <p:spPr>
          <a:xfrm>
            <a:off x="1836415" y="996023"/>
            <a:ext cx="4104456" cy="261610"/>
          </a:xfrm>
          <a:prstGeom prst="rect">
            <a:avLst/>
          </a:prstGeom>
        </p:spPr>
        <p:txBody>
          <a:bodyPr wrap="square">
            <a:spAutoFit/>
          </a:bodyPr>
          <a:lstStyle/>
          <a:p>
            <a:r>
              <a:rPr lang="fr-FR" sz="1100" dirty="0"/>
              <a:t>Union Nationale des Associations Autonomes de Parents d’Elèves</a:t>
            </a:r>
          </a:p>
        </p:txBody>
      </p:sp>
      <p:sp>
        <p:nvSpPr>
          <p:cNvPr id="10" name="Rectangle 9"/>
          <p:cNvSpPr/>
          <p:nvPr/>
        </p:nvSpPr>
        <p:spPr>
          <a:xfrm>
            <a:off x="415783" y="4800253"/>
            <a:ext cx="6696744" cy="4893647"/>
          </a:xfrm>
          <a:prstGeom prst="rect">
            <a:avLst/>
          </a:prstGeom>
        </p:spPr>
        <p:txBody>
          <a:bodyPr wrap="square">
            <a:spAutoFit/>
          </a:bodyPr>
          <a:lstStyle/>
          <a:p>
            <a:pPr marL="285750" lvl="0" indent="-285750" algn="just">
              <a:buFont typeface="Arial" pitchFamily="34" charset="0"/>
              <a:buChar char="•"/>
            </a:pPr>
            <a:r>
              <a:rPr lang="fr-FR" sz="1200" dirty="0">
                <a:solidFill>
                  <a:prstClr val="black"/>
                </a:solidFill>
                <a:latin typeface="Arial" pitchFamily="34" charset="0"/>
                <a:cs typeface="Arial" pitchFamily="34" charset="0"/>
              </a:rPr>
              <a:t>Nous sommes une</a:t>
            </a:r>
            <a:r>
              <a:rPr lang="fr-FR" sz="1200" b="1" dirty="0">
                <a:solidFill>
                  <a:prstClr val="black"/>
                </a:solidFill>
                <a:latin typeface="Arial" pitchFamily="34" charset="0"/>
                <a:cs typeface="Arial" pitchFamily="34" charset="0"/>
              </a:rPr>
              <a:t> équipe </a:t>
            </a:r>
            <a:r>
              <a:rPr lang="fr-FR" sz="1200" dirty="0">
                <a:solidFill>
                  <a:prstClr val="black"/>
                </a:solidFill>
                <a:latin typeface="Arial" pitchFamily="34" charset="0"/>
                <a:cs typeface="Arial" pitchFamily="34" charset="0"/>
              </a:rPr>
              <a:t>de parents d’élèves </a:t>
            </a:r>
            <a:r>
              <a:rPr lang="fr-FR" sz="1200" b="1" dirty="0">
                <a:solidFill>
                  <a:prstClr val="black"/>
                </a:solidFill>
                <a:latin typeface="Arial" pitchFamily="34" charset="0"/>
                <a:cs typeface="Arial" pitchFamily="34" charset="0"/>
              </a:rPr>
              <a:t>engagés</a:t>
            </a:r>
            <a:r>
              <a:rPr lang="fr-FR" sz="1200" dirty="0">
                <a:solidFill>
                  <a:prstClr val="black"/>
                </a:solidFill>
                <a:latin typeface="Arial" pitchFamily="34" charset="0"/>
                <a:cs typeface="Arial" pitchFamily="34" charset="0"/>
              </a:rPr>
              <a:t> vers un </a:t>
            </a:r>
            <a:r>
              <a:rPr lang="fr-FR" sz="1200" b="1" dirty="0">
                <a:solidFill>
                  <a:prstClr val="black"/>
                </a:solidFill>
                <a:latin typeface="Arial" pitchFamily="34" charset="0"/>
                <a:cs typeface="Arial" pitchFamily="34" charset="0"/>
              </a:rPr>
              <a:t>objectif commun </a:t>
            </a:r>
            <a:r>
              <a:rPr lang="fr-FR" sz="1200" dirty="0">
                <a:solidFill>
                  <a:prstClr val="black"/>
                </a:solidFill>
                <a:latin typeface="Arial" pitchFamily="34" charset="0"/>
                <a:cs typeface="Arial" pitchFamily="34" charset="0"/>
              </a:rPr>
              <a:t>: la cohésion entre parents, professeurs et direction pour accompagner CHACUN de nos enfants.</a:t>
            </a:r>
          </a:p>
          <a:p>
            <a:pPr marL="285750" lvl="0" indent="-285750" algn="just">
              <a:buFont typeface="Arial" pitchFamily="34" charset="0"/>
              <a:buChar char="•"/>
            </a:pPr>
            <a:endParaRPr lang="fr-FR" sz="1200" dirty="0">
              <a:solidFill>
                <a:prstClr val="black"/>
              </a:solidFill>
              <a:latin typeface="Arial" pitchFamily="34" charset="0"/>
              <a:cs typeface="Arial" pitchFamily="34" charset="0"/>
            </a:endParaRPr>
          </a:p>
          <a:p>
            <a:pPr marL="285750" lvl="0" indent="-285750" algn="just">
              <a:buFont typeface="Arial" pitchFamily="34" charset="0"/>
              <a:buChar char="•"/>
            </a:pPr>
            <a:r>
              <a:rPr lang="fr-FR" sz="1200" b="1" dirty="0">
                <a:solidFill>
                  <a:prstClr val="black"/>
                </a:solidFill>
                <a:latin typeface="Arial" pitchFamily="34" charset="0"/>
                <a:cs typeface="Arial" pitchFamily="34" charset="0"/>
              </a:rPr>
              <a:t>Notre équipe pour 2024/2025 représente tous les niveaux de la 2nde à la Tle, avec la liste suivante de candidats pour le Conseil d’Administration du Lycée :</a:t>
            </a:r>
          </a:p>
          <a:p>
            <a:pPr marL="269875" lvl="0" algn="just">
              <a:tabLst>
                <a:tab pos="269875" algn="l"/>
              </a:tabLst>
            </a:pPr>
            <a:r>
              <a:rPr lang="fr-FR" sz="1200" i="1" dirty="0">
                <a:solidFill>
                  <a:prstClr val="black"/>
                </a:solidFill>
                <a:latin typeface="Arial" pitchFamily="34" charset="0"/>
                <a:cs typeface="Arial" pitchFamily="34" charset="0"/>
              </a:rPr>
              <a:t>Catherine PEYROT (1ERE2), Stéphanie CHALARD (1ERE9), Michel GUYOT (TLE1), Sylvie MORISSE (2DE4), Laure BOSC (TLE1), Sandrine TARNAUD –GOUSSARD (TLE6), Camille ZIMMERMAN (1ERE7), Hélène De BEAUVAIS (2DE10), Solène OBERT (1ERE6), Carine GUILLIER (1ERE11)</a:t>
            </a:r>
          </a:p>
          <a:p>
            <a:pPr marL="285750" lvl="0" indent="-285750">
              <a:buFont typeface="Arial" pitchFamily="34" charset="0"/>
              <a:buChar char="•"/>
            </a:pPr>
            <a:endParaRPr lang="fr-FR" sz="1200" dirty="0">
              <a:solidFill>
                <a:prstClr val="black"/>
              </a:solidFill>
              <a:latin typeface="Arial" pitchFamily="34" charset="0"/>
              <a:cs typeface="Arial" pitchFamily="34" charset="0"/>
            </a:endParaRPr>
          </a:p>
          <a:p>
            <a:pPr marL="285750" lvl="0" indent="-285750" algn="just">
              <a:buFont typeface="Arial" pitchFamily="34" charset="0"/>
              <a:buChar char="•"/>
            </a:pPr>
            <a:r>
              <a:rPr lang="fr-FR" sz="1200" b="1" dirty="0">
                <a:solidFill>
                  <a:prstClr val="black"/>
                </a:solidFill>
                <a:latin typeface="Arial" pitchFamily="34" charset="0"/>
                <a:cs typeface="Arial" pitchFamily="34" charset="0"/>
              </a:rPr>
              <a:t>Au-delà de notre rôle habituel pour répondre à vos questions et vous représenter dans les différentes instances du lycée, voici quelques projets pour 2023/2024 : </a:t>
            </a:r>
          </a:p>
          <a:p>
            <a:pPr marL="807278" lvl="1" indent="-285750" algn="just">
              <a:buFont typeface="Wingdings" panose="05000000000000000000" pitchFamily="2" charset="2"/>
              <a:buChar char="q"/>
            </a:pPr>
            <a:r>
              <a:rPr lang="fr-FR" sz="1200" dirty="0">
                <a:solidFill>
                  <a:prstClr val="black"/>
                </a:solidFill>
                <a:latin typeface="Arial" pitchFamily="34" charset="0"/>
                <a:cs typeface="Arial" pitchFamily="34" charset="0"/>
              </a:rPr>
              <a:t>conduire un dialogue permanent pour une vie scolaire s’adaptant au contexte social et environnemental et aux objectifs de développement durable qui s’imposent et s’imposeront à la société dans les prochaines années, </a:t>
            </a:r>
          </a:p>
          <a:p>
            <a:pPr marL="807278" lvl="1" indent="-285750" algn="just">
              <a:buFont typeface="Wingdings" panose="05000000000000000000" pitchFamily="2" charset="2"/>
              <a:buChar char="q"/>
            </a:pPr>
            <a:r>
              <a:rPr lang="fr-FR" sz="1200" dirty="0">
                <a:solidFill>
                  <a:prstClr val="black"/>
                </a:solidFill>
                <a:latin typeface="Arial" pitchFamily="34" charset="0"/>
                <a:cs typeface="Arial" pitchFamily="34" charset="0"/>
              </a:rPr>
              <a:t>continuer les échanges avec la direction pour faire vivre l’idée de « l’école de la confiance » (discussion sur les notations, aide aux élèves selon leurs difficultés ou spécificités), l’estime de soi des élèves.</a:t>
            </a:r>
          </a:p>
          <a:p>
            <a:pPr marL="807278" lvl="1" indent="-285750" algn="just">
              <a:buFont typeface="Wingdings" panose="05000000000000000000" pitchFamily="2" charset="2"/>
              <a:buChar char="q"/>
            </a:pPr>
            <a:r>
              <a:rPr lang="fr-FR" sz="1200" dirty="0">
                <a:solidFill>
                  <a:prstClr val="black"/>
                </a:solidFill>
                <a:latin typeface="Arial" pitchFamily="34" charset="0"/>
                <a:cs typeface="Arial" pitchFamily="34" charset="0"/>
              </a:rPr>
              <a:t>encourager le dialogue professeurs / parents au cours de chaque trimestre</a:t>
            </a:r>
          </a:p>
          <a:p>
            <a:pPr marL="807278" lvl="1" indent="-285750" algn="just">
              <a:buFont typeface="Wingdings" panose="05000000000000000000" pitchFamily="2" charset="2"/>
              <a:buChar char="q"/>
            </a:pPr>
            <a:r>
              <a:rPr lang="fr-FR" sz="1200" dirty="0">
                <a:solidFill>
                  <a:prstClr val="black"/>
                </a:solidFill>
                <a:latin typeface="Arial" pitchFamily="34" charset="0"/>
                <a:cs typeface="Arial" pitchFamily="34" charset="0"/>
              </a:rPr>
              <a:t>communiquer sur les évènements culturels, les travaux des commissions etc… </a:t>
            </a:r>
          </a:p>
          <a:p>
            <a:pPr lvl="1" algn="just"/>
            <a:endParaRPr lang="fr-FR" sz="1200" dirty="0">
              <a:solidFill>
                <a:prstClr val="black"/>
              </a:solidFill>
              <a:latin typeface="Arial" pitchFamily="34" charset="0"/>
              <a:cs typeface="Arial" pitchFamily="34" charset="0"/>
            </a:endParaRPr>
          </a:p>
          <a:p>
            <a:pPr marL="285750" lvl="0" indent="-285750" algn="just">
              <a:buFont typeface="Arial" pitchFamily="34" charset="0"/>
              <a:buChar char="•"/>
            </a:pPr>
            <a:r>
              <a:rPr lang="fr-FR" sz="1200" dirty="0">
                <a:solidFill>
                  <a:prstClr val="black"/>
                </a:solidFill>
                <a:latin typeface="Arial" pitchFamily="34" charset="0"/>
                <a:cs typeface="Arial" pitchFamily="34" charset="0"/>
              </a:rPr>
              <a:t>Nous avons choisi de rejoindre l'UNAAPE car c’est une</a:t>
            </a:r>
            <a:r>
              <a:rPr lang="fr-FR" sz="1200" b="1" dirty="0">
                <a:solidFill>
                  <a:prstClr val="black"/>
                </a:solidFill>
                <a:latin typeface="Arial" pitchFamily="34" charset="0"/>
                <a:cs typeface="Arial" pitchFamily="34" charset="0"/>
              </a:rPr>
              <a:t> union </a:t>
            </a:r>
            <a:r>
              <a:rPr lang="fr-FR" sz="1200" dirty="0">
                <a:solidFill>
                  <a:prstClr val="black"/>
                </a:solidFill>
                <a:latin typeface="Arial" pitchFamily="34" charset="0"/>
                <a:cs typeface="Arial" pitchFamily="34" charset="0"/>
              </a:rPr>
              <a:t>pluraliste,</a:t>
            </a:r>
            <a:r>
              <a:rPr lang="fr-FR" sz="1200" b="1" dirty="0">
                <a:solidFill>
                  <a:prstClr val="black"/>
                </a:solidFill>
                <a:latin typeface="Arial" pitchFamily="34" charset="0"/>
                <a:cs typeface="Arial" pitchFamily="34" charset="0"/>
              </a:rPr>
              <a:t> indépendante </a:t>
            </a:r>
            <a:r>
              <a:rPr lang="fr-FR" sz="1200" dirty="0">
                <a:solidFill>
                  <a:prstClr val="black"/>
                </a:solidFill>
                <a:latin typeface="Arial" pitchFamily="34" charset="0"/>
                <a:cs typeface="Arial" pitchFamily="34" charset="0"/>
              </a:rPr>
              <a:t>de toute idéologie, de tout mouvement politique, syndical et religieux. C’est une association loi 1901 reconnue d’utilité publique et habilitée par le Ministère de l’Education Nationale.</a:t>
            </a:r>
          </a:p>
        </p:txBody>
      </p:sp>
      <p:sp>
        <p:nvSpPr>
          <p:cNvPr id="11" name="Rectangle 10"/>
          <p:cNvSpPr/>
          <p:nvPr/>
        </p:nvSpPr>
        <p:spPr>
          <a:xfrm>
            <a:off x="952263" y="9749143"/>
            <a:ext cx="6131294" cy="307777"/>
          </a:xfrm>
          <a:prstGeom prst="rect">
            <a:avLst/>
          </a:prstGeom>
        </p:spPr>
        <p:txBody>
          <a:bodyPr wrap="none">
            <a:spAutoFit/>
          </a:bodyPr>
          <a:lstStyle/>
          <a:p>
            <a:pPr>
              <a:tabLst>
                <a:tab pos="627063" algn="l"/>
              </a:tabLst>
            </a:pPr>
            <a:r>
              <a:rPr lang="fr-FR" sz="1400" b="1" u="sng" dirty="0">
                <a:latin typeface="Arial" pitchFamily="34" charset="0"/>
                <a:cs typeface="Arial" pitchFamily="34" charset="0"/>
              </a:rPr>
              <a:t>Vos idées, questions, commentaires sont les bienvenus toute l’année!</a:t>
            </a:r>
          </a:p>
        </p:txBody>
      </p:sp>
      <p:sp>
        <p:nvSpPr>
          <p:cNvPr id="12" name="ZoneTexte 11"/>
          <p:cNvSpPr txBox="1"/>
          <p:nvPr/>
        </p:nvSpPr>
        <p:spPr>
          <a:xfrm>
            <a:off x="-163025" y="10290765"/>
            <a:ext cx="7704856" cy="276999"/>
          </a:xfrm>
          <a:prstGeom prst="rect">
            <a:avLst/>
          </a:prstGeom>
          <a:noFill/>
        </p:spPr>
        <p:txBody>
          <a:bodyPr wrap="square" rtlCol="0">
            <a:spAutoFit/>
          </a:bodyPr>
          <a:lstStyle/>
          <a:p>
            <a:pPr algn="ctr"/>
            <a:r>
              <a:rPr lang="fr-FR" sz="1200" dirty="0">
                <a:latin typeface="Arial" pitchFamily="34" charset="0"/>
                <a:cs typeface="Arial" pitchFamily="34" charset="0"/>
              </a:rPr>
              <a:t>Pour plus d’informations</a:t>
            </a:r>
            <a:r>
              <a:rPr lang="fr-FR" sz="1200" b="1" dirty="0">
                <a:latin typeface="Arial" pitchFamily="34" charset="0"/>
                <a:cs typeface="Arial" pitchFamily="34" charset="0"/>
              </a:rPr>
              <a:t>, </a:t>
            </a:r>
            <a:r>
              <a:rPr lang="fr-FR" sz="1200" dirty="0">
                <a:latin typeface="Arial" pitchFamily="34" charset="0"/>
                <a:cs typeface="Arial" pitchFamily="34" charset="0"/>
              </a:rPr>
              <a:t>contactez Catherine Peyrot au 06 12 13 07 42 Email: </a:t>
            </a:r>
            <a:r>
              <a:rPr lang="fr-FR" sz="1200" dirty="0" err="1">
                <a:latin typeface="Arial" pitchFamily="34" charset="0"/>
                <a:cs typeface="Arial" pitchFamily="34" charset="0"/>
              </a:rPr>
              <a:t>cathpeyrot@yahoo.com</a:t>
            </a:r>
            <a:endParaRPr lang="fr-FR" sz="1200" dirty="0">
              <a:latin typeface="Arial" pitchFamily="34" charset="0"/>
              <a:cs typeface="Arial" pitchFamily="34" charset="0"/>
            </a:endParaRPr>
          </a:p>
        </p:txBody>
      </p:sp>
      <p:pic>
        <p:nvPicPr>
          <p:cNvPr id="13" name="Picture 2">
            <a:extLst>
              <a:ext uri="{FF2B5EF4-FFF2-40B4-BE49-F238E27FC236}">
                <a16:creationId xmlns:a16="http://schemas.microsoft.com/office/drawing/2014/main" id="{27A64946-E83C-4DAE-80B8-4A3EA75593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440" y="234132"/>
            <a:ext cx="1533525" cy="1466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Rectangle 13">
            <a:extLst>
              <a:ext uri="{FF2B5EF4-FFF2-40B4-BE49-F238E27FC236}">
                <a16:creationId xmlns:a16="http://schemas.microsoft.com/office/drawing/2014/main" id="{1AF0E69C-005F-4347-A93F-45E4B8D6B995}"/>
              </a:ext>
            </a:extLst>
          </p:cNvPr>
          <p:cNvSpPr/>
          <p:nvPr/>
        </p:nvSpPr>
        <p:spPr>
          <a:xfrm>
            <a:off x="343775" y="4153922"/>
            <a:ext cx="6840760" cy="646331"/>
          </a:xfrm>
          <a:prstGeom prst="rect">
            <a:avLst/>
          </a:prstGeom>
          <a:ln>
            <a:noFill/>
          </a:ln>
        </p:spPr>
        <p:txBody>
          <a:bodyPr wrap="square">
            <a:spAutoFit/>
          </a:bodyPr>
          <a:lstStyle/>
          <a:p>
            <a:pPr algn="ctr"/>
            <a:r>
              <a:rPr lang="fr-FR" sz="1800" b="1" dirty="0">
                <a:solidFill>
                  <a:srgbClr val="FF0000"/>
                </a:solidFill>
              </a:rPr>
              <a:t>NOTRE MOTIVATION : LE DIALOGUE CONSTRUCTIF </a:t>
            </a:r>
          </a:p>
          <a:p>
            <a:pPr algn="ctr"/>
            <a:r>
              <a:rPr lang="fr-FR" sz="1800" b="1" dirty="0">
                <a:solidFill>
                  <a:srgbClr val="FF0000"/>
                </a:solidFill>
              </a:rPr>
              <a:t>POUR LE BIEN-ÊTRE ET LA REUSSITE DE NOS ENFANTS</a:t>
            </a:r>
          </a:p>
        </p:txBody>
      </p:sp>
      <p:sp>
        <p:nvSpPr>
          <p:cNvPr id="15" name="Rectangle 14">
            <a:extLst>
              <a:ext uri="{FF2B5EF4-FFF2-40B4-BE49-F238E27FC236}">
                <a16:creationId xmlns:a16="http://schemas.microsoft.com/office/drawing/2014/main" id="{3FFEA56F-81A7-47BF-95E7-5AAB4F9BA636}"/>
              </a:ext>
            </a:extLst>
          </p:cNvPr>
          <p:cNvSpPr/>
          <p:nvPr/>
        </p:nvSpPr>
        <p:spPr>
          <a:xfrm>
            <a:off x="1129247" y="10004565"/>
            <a:ext cx="5120312" cy="307777"/>
          </a:xfrm>
          <a:prstGeom prst="rect">
            <a:avLst/>
          </a:prstGeom>
        </p:spPr>
        <p:txBody>
          <a:bodyPr wrap="none">
            <a:spAutoFit/>
          </a:bodyPr>
          <a:lstStyle/>
          <a:p>
            <a:pPr>
              <a:tabLst>
                <a:tab pos="627063" algn="l"/>
              </a:tabLst>
            </a:pPr>
            <a:r>
              <a:rPr lang="fr-FR" sz="1400" b="1" dirty="0">
                <a:latin typeface="Arial" pitchFamily="34" charset="0"/>
                <a:cs typeface="Arial" pitchFamily="34" charset="0"/>
                <a:sym typeface="Wingdings" panose="05000000000000000000" pitchFamily="2" charset="2"/>
              </a:rPr>
              <a:t> Nous comptons sur votre vote pour l’équipe UNAAPE </a:t>
            </a:r>
            <a:endParaRPr lang="fr-FR" sz="1400" b="1" dirty="0">
              <a:latin typeface="Arial" pitchFamily="34" charset="0"/>
              <a:cs typeface="Arial" pitchFamily="34" charset="0"/>
            </a:endParaRPr>
          </a:p>
        </p:txBody>
      </p:sp>
    </p:spTree>
    <p:extLst>
      <p:ext uri="{BB962C8B-B14F-4D97-AF65-F5344CB8AC3E}">
        <p14:creationId xmlns:p14="http://schemas.microsoft.com/office/powerpoint/2010/main" val="765294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1482" y="145329"/>
            <a:ext cx="1533525" cy="1466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ectangle 4"/>
          <p:cNvSpPr/>
          <p:nvPr/>
        </p:nvSpPr>
        <p:spPr>
          <a:xfrm>
            <a:off x="1728464" y="548234"/>
            <a:ext cx="3960440" cy="1015663"/>
          </a:xfrm>
          <a:prstGeom prst="rect">
            <a:avLst/>
          </a:prstGeom>
        </p:spPr>
        <p:txBody>
          <a:bodyPr wrap="square">
            <a:spAutoFit/>
          </a:bodyPr>
          <a:lstStyle/>
          <a:p>
            <a:pPr algn="ctr"/>
            <a:r>
              <a:rPr lang="fr-FR" sz="3200" b="1" dirty="0"/>
              <a:t>UNAAPE</a:t>
            </a:r>
            <a:r>
              <a:rPr lang="fr-FR" sz="3200" dirty="0"/>
              <a:t> - VERSAILLES </a:t>
            </a:r>
          </a:p>
          <a:p>
            <a:pPr algn="ctr"/>
            <a:r>
              <a:rPr lang="fr-FR" sz="1600" b="1" dirty="0">
                <a:latin typeface="Arial" pitchFamily="34" charset="0"/>
                <a:cs typeface="Arial" pitchFamily="34" charset="0"/>
              </a:rPr>
              <a:t>Lycée LA BRUYERE</a:t>
            </a:r>
          </a:p>
          <a:p>
            <a:pPr algn="ctr"/>
            <a:endParaRPr lang="fr-FR" sz="1200" dirty="0"/>
          </a:p>
        </p:txBody>
      </p:sp>
      <p:sp>
        <p:nvSpPr>
          <p:cNvPr id="7" name="Rectangle 6"/>
          <p:cNvSpPr/>
          <p:nvPr/>
        </p:nvSpPr>
        <p:spPr>
          <a:xfrm>
            <a:off x="828303" y="1677133"/>
            <a:ext cx="3474615" cy="369332"/>
          </a:xfrm>
          <a:prstGeom prst="rect">
            <a:avLst/>
          </a:prstGeom>
        </p:spPr>
        <p:txBody>
          <a:bodyPr wrap="square">
            <a:spAutoFit/>
          </a:bodyPr>
          <a:lstStyle/>
          <a:p>
            <a:pPr lvl="0"/>
            <a:r>
              <a:rPr lang="fr-FR" sz="1800" b="1" dirty="0">
                <a:solidFill>
                  <a:prstClr val="black"/>
                </a:solidFill>
                <a:latin typeface="Arial" pitchFamily="34" charset="0"/>
                <a:cs typeface="Arial" pitchFamily="34" charset="0"/>
              </a:rPr>
              <a:t>Voter … pour quoi ?</a:t>
            </a:r>
          </a:p>
        </p:txBody>
      </p:sp>
      <p:sp>
        <p:nvSpPr>
          <p:cNvPr id="8" name="Rectangle 7"/>
          <p:cNvSpPr/>
          <p:nvPr/>
        </p:nvSpPr>
        <p:spPr>
          <a:xfrm>
            <a:off x="396255" y="2108019"/>
            <a:ext cx="10314854" cy="307777"/>
          </a:xfrm>
          <a:prstGeom prst="rect">
            <a:avLst/>
          </a:prstGeom>
        </p:spPr>
        <p:txBody>
          <a:bodyPr wrap="square">
            <a:spAutoFit/>
          </a:bodyPr>
          <a:lstStyle/>
          <a:p>
            <a:r>
              <a:rPr lang="fr-FR" sz="1400" b="1" dirty="0">
                <a:latin typeface="Arial" pitchFamily="34" charset="0"/>
                <a:cs typeface="Arial" pitchFamily="34" charset="0"/>
              </a:rPr>
              <a:t>Le résultat des élections détermine le nombre de représentants de parents :</a:t>
            </a:r>
          </a:p>
        </p:txBody>
      </p:sp>
      <p:sp>
        <p:nvSpPr>
          <p:cNvPr id="9" name="Rectangle 8"/>
          <p:cNvSpPr/>
          <p:nvPr/>
        </p:nvSpPr>
        <p:spPr>
          <a:xfrm>
            <a:off x="759933" y="2538388"/>
            <a:ext cx="4727576" cy="307777"/>
          </a:xfrm>
          <a:prstGeom prst="rect">
            <a:avLst/>
          </a:prstGeom>
        </p:spPr>
        <p:txBody>
          <a:bodyPr wrap="none">
            <a:spAutoFit/>
          </a:bodyPr>
          <a:lstStyle/>
          <a:p>
            <a:r>
              <a:rPr lang="fr-FR" sz="1400" b="1" dirty="0">
                <a:latin typeface="Arial" pitchFamily="34" charset="0"/>
                <a:cs typeface="Arial" pitchFamily="34" charset="0"/>
              </a:rPr>
              <a:t>au </a:t>
            </a:r>
            <a:r>
              <a:rPr lang="fr-FR" sz="1400" b="1">
                <a:latin typeface="Arial" pitchFamily="34" charset="0"/>
                <a:cs typeface="Arial" pitchFamily="34" charset="0"/>
              </a:rPr>
              <a:t>Conseil d’Administration et dans les Commissions</a:t>
            </a:r>
            <a:endParaRPr lang="fr-FR" sz="1400" b="1" dirty="0">
              <a:latin typeface="Arial" pitchFamily="34" charset="0"/>
              <a:cs typeface="Arial" pitchFamily="34" charset="0"/>
            </a:endParaRPr>
          </a:p>
        </p:txBody>
      </p:sp>
      <p:sp>
        <p:nvSpPr>
          <p:cNvPr id="10" name="Rectangle 9"/>
          <p:cNvSpPr/>
          <p:nvPr/>
        </p:nvSpPr>
        <p:spPr>
          <a:xfrm>
            <a:off x="378545" y="2846165"/>
            <a:ext cx="6947165" cy="1015663"/>
          </a:xfrm>
          <a:prstGeom prst="rect">
            <a:avLst/>
          </a:prstGeom>
        </p:spPr>
        <p:txBody>
          <a:bodyPr wrap="square">
            <a:spAutoFit/>
          </a:bodyPr>
          <a:lstStyle/>
          <a:p>
            <a:r>
              <a:rPr lang="fr-FR" sz="1200" dirty="0">
                <a:latin typeface="Arial" pitchFamily="34" charset="0"/>
                <a:cs typeface="Arial" pitchFamily="34" charset="0"/>
              </a:rPr>
              <a:t>Le conseil d’administration est chargé des grandes orientations et de la gestion du lycée. </a:t>
            </a:r>
          </a:p>
          <a:p>
            <a:r>
              <a:rPr lang="fr-FR" sz="1200" dirty="0">
                <a:latin typeface="Arial" pitchFamily="34" charset="0"/>
                <a:cs typeface="Arial" pitchFamily="34" charset="0"/>
              </a:rPr>
              <a:t>Six parents élus siègent au conseil d’administration. </a:t>
            </a:r>
          </a:p>
          <a:p>
            <a:r>
              <a:rPr lang="fr-FR" sz="1200" dirty="0">
                <a:latin typeface="Arial" pitchFamily="34" charset="0"/>
                <a:cs typeface="Arial" pitchFamily="34" charset="0"/>
              </a:rPr>
              <a:t>Des représentants de parents sont également membres de commissions (Commission Education Santé et Citoyenneté, Commission Hygiène et Sécurité, Commission Educative et Conseil de Discipline, Conseil de la Vie Lycéenne). </a:t>
            </a:r>
          </a:p>
        </p:txBody>
      </p:sp>
      <p:sp>
        <p:nvSpPr>
          <p:cNvPr id="11" name="Flèche droite 10"/>
          <p:cNvSpPr/>
          <p:nvPr/>
        </p:nvSpPr>
        <p:spPr>
          <a:xfrm>
            <a:off x="468263" y="2653609"/>
            <a:ext cx="291670" cy="1428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759933" y="3906540"/>
            <a:ext cx="2141933" cy="307777"/>
          </a:xfrm>
          <a:prstGeom prst="rect">
            <a:avLst/>
          </a:prstGeom>
        </p:spPr>
        <p:txBody>
          <a:bodyPr wrap="none">
            <a:spAutoFit/>
          </a:bodyPr>
          <a:lstStyle/>
          <a:p>
            <a:r>
              <a:rPr lang="fr-FR" sz="1400" b="1">
                <a:latin typeface="Arial" pitchFamily="34" charset="0"/>
                <a:cs typeface="Arial" pitchFamily="34" charset="0"/>
              </a:rPr>
              <a:t>aux </a:t>
            </a:r>
            <a:r>
              <a:rPr lang="fr-FR" sz="1400" b="1" dirty="0">
                <a:latin typeface="Arial" pitchFamily="34" charset="0"/>
                <a:cs typeface="Arial" pitchFamily="34" charset="0"/>
              </a:rPr>
              <a:t>Conseils de classe</a:t>
            </a:r>
          </a:p>
        </p:txBody>
      </p:sp>
      <p:sp>
        <p:nvSpPr>
          <p:cNvPr id="13" name="Flèche droite 12"/>
          <p:cNvSpPr/>
          <p:nvPr/>
        </p:nvSpPr>
        <p:spPr>
          <a:xfrm>
            <a:off x="468263" y="4021761"/>
            <a:ext cx="291670" cy="1428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396255" y="4214317"/>
            <a:ext cx="6929455" cy="830997"/>
          </a:xfrm>
          <a:prstGeom prst="rect">
            <a:avLst/>
          </a:prstGeom>
        </p:spPr>
        <p:txBody>
          <a:bodyPr wrap="square">
            <a:spAutoFit/>
          </a:bodyPr>
          <a:lstStyle/>
          <a:p>
            <a:r>
              <a:rPr lang="fr-FR" sz="1200" dirty="0">
                <a:latin typeface="Arial" pitchFamily="34" charset="0"/>
                <a:cs typeface="Arial" pitchFamily="34" charset="0"/>
              </a:rPr>
              <a:t>Les conseils de classe examinent le déroulement de la scolarité de chaque élève. </a:t>
            </a:r>
          </a:p>
          <a:p>
            <a:r>
              <a:rPr lang="fr-FR" sz="1200" dirty="0">
                <a:latin typeface="Arial" pitchFamily="34" charset="0"/>
                <a:cs typeface="Arial" pitchFamily="34" charset="0"/>
              </a:rPr>
              <a:t>Il y a au maximum 2 délégués titulaires et 2 suppléants par classe. </a:t>
            </a:r>
          </a:p>
          <a:p>
            <a:r>
              <a:rPr lang="fr-FR" sz="1200" dirty="0">
                <a:latin typeface="Arial" pitchFamily="34" charset="0"/>
                <a:cs typeface="Arial" pitchFamily="34" charset="0"/>
              </a:rPr>
              <a:t>Le nombre de parents délégués de classe retenus dans chaque association est proportionnel au nombre de voix obtenues aux élections pour le Conseil d’Administration.</a:t>
            </a:r>
          </a:p>
        </p:txBody>
      </p:sp>
      <p:sp>
        <p:nvSpPr>
          <p:cNvPr id="15" name="Rectangle 14"/>
          <p:cNvSpPr/>
          <p:nvPr/>
        </p:nvSpPr>
        <p:spPr>
          <a:xfrm>
            <a:off x="917572" y="5130676"/>
            <a:ext cx="2245038" cy="369332"/>
          </a:xfrm>
          <a:prstGeom prst="rect">
            <a:avLst/>
          </a:prstGeom>
        </p:spPr>
        <p:txBody>
          <a:bodyPr wrap="none">
            <a:spAutoFit/>
          </a:bodyPr>
          <a:lstStyle/>
          <a:p>
            <a:r>
              <a:rPr lang="fr-FR" sz="1800" b="1" dirty="0">
                <a:latin typeface="Arial" pitchFamily="34" charset="0"/>
                <a:cs typeface="Arial" pitchFamily="34" charset="0"/>
              </a:rPr>
              <a:t>Voter … pour qui ?</a:t>
            </a:r>
          </a:p>
        </p:txBody>
      </p:sp>
      <p:sp>
        <p:nvSpPr>
          <p:cNvPr id="16" name="Rectangle 15"/>
          <p:cNvSpPr/>
          <p:nvPr/>
        </p:nvSpPr>
        <p:spPr>
          <a:xfrm>
            <a:off x="313835" y="5517440"/>
            <a:ext cx="7067196" cy="1384995"/>
          </a:xfrm>
          <a:prstGeom prst="rect">
            <a:avLst/>
          </a:prstGeom>
        </p:spPr>
        <p:txBody>
          <a:bodyPr wrap="square">
            <a:spAutoFit/>
          </a:bodyPr>
          <a:lstStyle/>
          <a:p>
            <a:r>
              <a:rPr lang="fr-FR" sz="1200" dirty="0">
                <a:latin typeface="Arial" pitchFamily="34" charset="0"/>
                <a:cs typeface="Arial" pitchFamily="34" charset="0"/>
              </a:rPr>
              <a:t>Nous vous proposons une équipe de parents autonomes et indépendants qui sont prêts à :</a:t>
            </a:r>
          </a:p>
          <a:p>
            <a:r>
              <a:rPr lang="fr-FR" sz="1200" dirty="0">
                <a:latin typeface="Arial" pitchFamily="34" charset="0"/>
                <a:cs typeface="Arial" pitchFamily="34" charset="0"/>
              </a:rPr>
              <a:t>• vous représenter dans toutes les instances scolaires et y faire valoir vos idées,</a:t>
            </a:r>
          </a:p>
          <a:p>
            <a:r>
              <a:rPr lang="fr-FR" sz="1200" dirty="0">
                <a:latin typeface="Arial" pitchFamily="34" charset="0"/>
                <a:cs typeface="Arial" pitchFamily="34" charset="0"/>
              </a:rPr>
              <a:t>• défendre, en toutes occasions, les intérêts de vos enfants.</a:t>
            </a:r>
          </a:p>
          <a:p>
            <a:r>
              <a:rPr lang="fr-FR" sz="1200" dirty="0">
                <a:latin typeface="Arial" pitchFamily="34" charset="0"/>
                <a:cs typeface="Arial" pitchFamily="34" charset="0"/>
              </a:rPr>
              <a:t>• vous informer régulièrement : suivi de la qualité de l’enseignement et des conditions de vie </a:t>
            </a:r>
          </a:p>
          <a:p>
            <a:r>
              <a:rPr lang="fr-FR" sz="1200" dirty="0">
                <a:latin typeface="Arial" pitchFamily="34" charset="0"/>
                <a:cs typeface="Arial" pitchFamily="34" charset="0"/>
              </a:rPr>
              <a:t>au lycée, réunions de synthèse après les conseils de classe, options et orientations des élèves, </a:t>
            </a:r>
          </a:p>
          <a:p>
            <a:r>
              <a:rPr lang="fr-FR" sz="1200" dirty="0">
                <a:latin typeface="Arial" pitchFamily="34" charset="0"/>
                <a:cs typeface="Arial" pitchFamily="34" charset="0"/>
              </a:rPr>
              <a:t>suivi des travaux… </a:t>
            </a:r>
          </a:p>
          <a:p>
            <a:pPr marL="171450" indent="-171450">
              <a:buFont typeface="Arial" panose="020B0604020202020204" pitchFamily="34" charset="0"/>
              <a:buChar char="•"/>
            </a:pPr>
            <a:r>
              <a:rPr lang="fr-FR" sz="1200" dirty="0">
                <a:latin typeface="Arial" pitchFamily="34" charset="0"/>
                <a:cs typeface="Arial" pitchFamily="34" charset="0"/>
              </a:rPr>
              <a:t>discuter de projets avec l’équipe éducative (projets de solidarité, conférences ..)</a:t>
            </a:r>
          </a:p>
        </p:txBody>
      </p:sp>
      <p:sp>
        <p:nvSpPr>
          <p:cNvPr id="17" name="Rectangle 16"/>
          <p:cNvSpPr/>
          <p:nvPr/>
        </p:nvSpPr>
        <p:spPr>
          <a:xfrm>
            <a:off x="739212" y="7046449"/>
            <a:ext cx="2347630" cy="369332"/>
          </a:xfrm>
          <a:prstGeom prst="rect">
            <a:avLst/>
          </a:prstGeom>
        </p:spPr>
        <p:txBody>
          <a:bodyPr wrap="none">
            <a:spAutoFit/>
          </a:bodyPr>
          <a:lstStyle/>
          <a:p>
            <a:r>
              <a:rPr lang="fr-FR" sz="1800" b="1" dirty="0">
                <a:latin typeface="Arial" pitchFamily="34" charset="0"/>
                <a:cs typeface="Arial" pitchFamily="34" charset="0"/>
              </a:rPr>
              <a:t>Voter … comment ?</a:t>
            </a:r>
          </a:p>
        </p:txBody>
      </p:sp>
      <p:sp>
        <p:nvSpPr>
          <p:cNvPr id="18" name="Rectangle 17"/>
          <p:cNvSpPr/>
          <p:nvPr/>
        </p:nvSpPr>
        <p:spPr>
          <a:xfrm>
            <a:off x="313835" y="7396023"/>
            <a:ext cx="7011875" cy="830997"/>
          </a:xfrm>
          <a:prstGeom prst="rect">
            <a:avLst/>
          </a:prstGeom>
        </p:spPr>
        <p:txBody>
          <a:bodyPr wrap="square">
            <a:spAutoFit/>
          </a:bodyPr>
          <a:lstStyle/>
          <a:p>
            <a:r>
              <a:rPr lang="fr-FR" sz="1200" dirty="0">
                <a:latin typeface="Arial" pitchFamily="34" charset="0"/>
                <a:cs typeface="Arial" pitchFamily="34" charset="0"/>
              </a:rPr>
              <a:t>- en venant au lycée, le samedi 12 octobre 2024 de 8h à 12h </a:t>
            </a:r>
          </a:p>
          <a:p>
            <a:r>
              <a:rPr lang="fr-FR" sz="1200" u="sng" dirty="0">
                <a:latin typeface="Arial" pitchFamily="34" charset="0"/>
                <a:cs typeface="Arial" pitchFamily="34" charset="0"/>
              </a:rPr>
              <a:t>- ou par correspondance </a:t>
            </a:r>
            <a:r>
              <a:rPr lang="fr-FR" sz="1200" dirty="0">
                <a:latin typeface="Arial" pitchFamily="34" charset="0"/>
                <a:cs typeface="Arial" pitchFamily="34" charset="0"/>
              </a:rPr>
              <a:t>: mettez le bulletin de vote dans la petite enveloppe vierge </a:t>
            </a:r>
          </a:p>
          <a:p>
            <a:r>
              <a:rPr lang="fr-FR" sz="1200" dirty="0">
                <a:latin typeface="Arial" pitchFamily="34" charset="0"/>
                <a:cs typeface="Arial" pitchFamily="34" charset="0"/>
              </a:rPr>
              <a:t>  puis placez le tout dans l’enveloppe de correspondance adressée au lycée.</a:t>
            </a:r>
          </a:p>
          <a:p>
            <a:r>
              <a:rPr lang="fr-FR" sz="1200" dirty="0">
                <a:latin typeface="Arial" pitchFamily="34" charset="0"/>
                <a:cs typeface="Arial" pitchFamily="34" charset="0"/>
              </a:rPr>
              <a:t>  N’oubliez pas de mettre vos coordonnées au dos de cette enveloppe et de signer.</a:t>
            </a:r>
          </a:p>
        </p:txBody>
      </p:sp>
      <p:sp>
        <p:nvSpPr>
          <p:cNvPr id="23" name="ZoneTexte 22"/>
          <p:cNvSpPr txBox="1"/>
          <p:nvPr/>
        </p:nvSpPr>
        <p:spPr>
          <a:xfrm>
            <a:off x="378545" y="8424460"/>
            <a:ext cx="8279101" cy="738664"/>
          </a:xfrm>
          <a:prstGeom prst="rect">
            <a:avLst/>
          </a:prstGeom>
          <a:noFill/>
        </p:spPr>
        <p:txBody>
          <a:bodyPr wrap="square" rtlCol="0">
            <a:spAutoFit/>
          </a:bodyPr>
          <a:lstStyle/>
          <a:p>
            <a:r>
              <a:rPr lang="fr-FR" sz="1400" b="1" dirty="0">
                <a:latin typeface="Arial" pitchFamily="34" charset="0"/>
                <a:cs typeface="Arial" pitchFamily="34" charset="0"/>
              </a:rPr>
              <a:t>Attention, les 2 parents sont invités à voter indépendamment.</a:t>
            </a:r>
          </a:p>
          <a:p>
            <a:endParaRPr lang="fr-FR" sz="1400" b="1" dirty="0">
              <a:latin typeface="Arial" pitchFamily="34" charset="0"/>
              <a:cs typeface="Arial" pitchFamily="34" charset="0"/>
            </a:endParaRPr>
          </a:p>
          <a:p>
            <a:r>
              <a:rPr lang="fr-FR" sz="1400" b="1" dirty="0">
                <a:latin typeface="Arial" pitchFamily="34" charset="0"/>
                <a:cs typeface="Arial" pitchFamily="34" charset="0"/>
              </a:rPr>
              <a:t>MERCI ET A TRES BIENTÔT </a:t>
            </a:r>
            <a:r>
              <a:rPr lang="fr-FR" sz="1400" b="1" dirty="0">
                <a:latin typeface="Arial" pitchFamily="34" charset="0"/>
                <a:cs typeface="Arial" pitchFamily="34" charset="0"/>
                <a:sym typeface="Wingdings" panose="05000000000000000000" pitchFamily="2" charset="2"/>
              </a:rPr>
              <a:t>  </a:t>
            </a:r>
            <a:endParaRPr lang="fr-FR" sz="1400" b="1" dirty="0">
              <a:latin typeface="Arial" pitchFamily="34" charset="0"/>
              <a:cs typeface="Arial" pitchFamily="34" charset="0"/>
            </a:endParaRPr>
          </a:p>
        </p:txBody>
      </p:sp>
      <p:pic>
        <p:nvPicPr>
          <p:cNvPr id="19" name="Picture 2">
            <a:extLst>
              <a:ext uri="{FF2B5EF4-FFF2-40B4-BE49-F238E27FC236}">
                <a16:creationId xmlns:a16="http://schemas.microsoft.com/office/drawing/2014/main" id="{FB156A90-4BF1-4A62-B7E5-84282FC0F0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777" y="145329"/>
            <a:ext cx="1533525" cy="1466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5541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9021DECD144864EB75D5D2BEBD0CE9C" ma:contentTypeVersion="13" ma:contentTypeDescription="Crée un document." ma:contentTypeScope="" ma:versionID="e1cf1d98c5ac682f13f6178656c91d27">
  <xsd:schema xmlns:xsd="http://www.w3.org/2001/XMLSchema" xmlns:xs="http://www.w3.org/2001/XMLSchema" xmlns:p="http://schemas.microsoft.com/office/2006/metadata/properties" xmlns:ns3="0f01b3e8-9527-410a-80c9-1286893ea10b" xmlns:ns4="18fb1806-301e-4758-8605-5110e69abfc1" targetNamespace="http://schemas.microsoft.com/office/2006/metadata/properties" ma:root="true" ma:fieldsID="14d6c39c3d5db4f3a63a1bf77a958fc8" ns3:_="" ns4:_="">
    <xsd:import namespace="0f01b3e8-9527-410a-80c9-1286893ea10b"/>
    <xsd:import namespace="18fb1806-301e-4758-8605-5110e69abfc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1b3e8-9527-410a-80c9-1286893ea1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8fb1806-301e-4758-8605-5110e69abfc1"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SharingHintHash" ma:index="12"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98ED2A-E0C7-4B0C-811F-318A4274B07B}">
  <ds:schemaRefs>
    <ds:schemaRef ds:uri="http://schemas.microsoft.com/sharepoint/v3/contenttype/forms"/>
  </ds:schemaRefs>
</ds:datastoreItem>
</file>

<file path=customXml/itemProps2.xml><?xml version="1.0" encoding="utf-8"?>
<ds:datastoreItem xmlns:ds="http://schemas.openxmlformats.org/officeDocument/2006/customXml" ds:itemID="{DB038AF4-0197-4DAF-A9B4-F39E7910E2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01b3e8-9527-410a-80c9-1286893ea10b"/>
    <ds:schemaRef ds:uri="18fb1806-301e-4758-8605-5110e69abf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A21DE1-B1F9-403E-A6EE-4185FCE80E5B}">
  <ds:schemaRefs>
    <ds:schemaRef ds:uri="http://www.w3.org/XML/1998/namespace"/>
    <ds:schemaRef ds:uri="http://schemas.microsoft.com/office/2006/metadata/properties"/>
    <ds:schemaRef ds:uri="http://purl.org/dc/dcmitype/"/>
    <ds:schemaRef ds:uri="0f01b3e8-9527-410a-80c9-1286893ea10b"/>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18fb1806-301e-4758-8605-5110e69abfc1"/>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391</TotalTime>
  <Words>677</Words>
  <Application>Microsoft Macintosh PowerPoint</Application>
  <PresentationFormat>Personnalisé</PresentationFormat>
  <Paragraphs>50</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Verdana</vt:lpstr>
      <vt:lpstr>Wingdings</vt:lpstr>
      <vt:lpstr>Thème Office</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Bénédicte Derouen</dc:creator>
  <cp:lastModifiedBy>Michel Guyot</cp:lastModifiedBy>
  <cp:revision>49</cp:revision>
  <cp:lastPrinted>2021-09-08T13:57:43Z</cp:lastPrinted>
  <dcterms:created xsi:type="dcterms:W3CDTF">2011-09-15T09:46:35Z</dcterms:created>
  <dcterms:modified xsi:type="dcterms:W3CDTF">2024-09-19T09:03:05Z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0x01010049021DECD144864EB75D5D2BEBD0CE9C</vt:lpwstr>
  </property>
</Properties>
</file>