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3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latin typeface="Arial"/>
              </a:rPr>
              <a:t>Cliquez pour éditer le format du texte-titre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3060000" y="412560"/>
            <a:ext cx="4139640" cy="66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 fontScale="56000"/>
          </a:bodyPr>
          <a:p>
            <a:pPr algn="ctr">
              <a:lnSpc>
                <a:spcPct val="90000"/>
              </a:lnSpc>
            </a:pPr>
            <a:r>
              <a:rPr b="1" lang="fr-FR" sz="2400" spc="-1" strike="noStrike">
                <a:solidFill>
                  <a:srgbClr val="000000"/>
                </a:solidFill>
                <a:latin typeface="Calibri Light"/>
              </a:rPr>
              <a:t>Programme de la spécialité </a:t>
            </a:r>
            <a:br/>
            <a:r>
              <a:rPr b="1" lang="fr-FR" sz="2400" spc="-1" strike="noStrike">
                <a:solidFill>
                  <a:srgbClr val="000000"/>
                </a:solidFill>
                <a:latin typeface="Calibri Light"/>
              </a:rPr>
              <a:t>Sciences de la Vie et de la Terre (SVT)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191160" y="1782720"/>
            <a:ext cx="3588840" cy="1309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Axe  recherche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ff0000"/>
                </a:solidFill>
                <a:latin typeface="Calibri"/>
                <a:ea typeface="DejaVu Sans"/>
              </a:rPr>
              <a:t>Expression du génome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ff0000"/>
                </a:solidFill>
                <a:latin typeface="Calibri"/>
                <a:ea typeface="DejaVu Sans"/>
              </a:rPr>
              <a:t>Structure et dynamique du globe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Datation des roches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2930040" y="2736000"/>
            <a:ext cx="421992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Axe  environnement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ff0000"/>
                </a:solidFill>
                <a:latin typeface="Calibri"/>
                <a:ea typeface="DejaVu Sans"/>
              </a:rPr>
              <a:t>Fonctionnement et gestion Écosystème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Botanique  - Modifications climatiques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6264000" y="1382040"/>
            <a:ext cx="6915960" cy="161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Axe  Santé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ff0000"/>
                </a:solidFill>
                <a:latin typeface="Calibri"/>
                <a:ea typeface="DejaVu Sans"/>
              </a:rPr>
              <a:t>Maladies génétiques – Résistance aux antibiotiques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ff0000"/>
                </a:solidFill>
                <a:latin typeface="Calibri"/>
                <a:ea typeface="DejaVu Sans"/>
              </a:rPr>
              <a:t>Système Immunitaire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Génétique – fonctionnement muscle- système nerveux</a:t>
            </a:r>
            <a:endParaRPr b="0" lang="fr-FR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70c0"/>
                </a:solidFill>
                <a:latin typeface="Calibri"/>
                <a:ea typeface="DejaVu Sans"/>
              </a:rPr>
              <a:t>Réactions énergétiques - glycémie diabète - Stress 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664920" y="3739680"/>
            <a:ext cx="11214720" cy="283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Débouchés</a:t>
            </a:r>
            <a:endParaRPr b="0" lang="fr-FR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Santé et social : professions médicales et paramédicales (médecin, infirmière, vétérinaires, manipulateur radio, ergothérapeute…) bio-informaticien. </a:t>
            </a:r>
            <a:endParaRPr b="0" lang="fr-FR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Recherche, ingénierie : professions liées à la géologie, à la prospection et à l’exploitation des ressources naturelles hydrocarbures et minières, à la recherche, à l’enseignement ;</a:t>
            </a:r>
            <a:endParaRPr b="0" lang="fr-FR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Alimentation et production agricole : ingénieur dans l’agronomie et à l’agriculture, profession liées à la diététique ;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Environnement :  protection 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et prévention des risques climatiques, aménagement du paysage, professions liées à l’architecture et à l’urbanisme</a:t>
            </a:r>
            <a:endParaRPr b="0" lang="fr-FR" sz="1800" spc="-1" strike="noStrike">
              <a:latin typeface="Arial"/>
            </a:endParaRP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Sport : kiné, professions liées au sport, coach, éducateurs spécialisés – double compétence sport+commerce.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pic>
        <p:nvPicPr>
          <p:cNvPr id="43" name="Image 8" descr=""/>
          <p:cNvPicPr/>
          <p:nvPr/>
        </p:nvPicPr>
        <p:blipFill>
          <a:blip r:embed="rId1"/>
          <a:stretch/>
        </p:blipFill>
        <p:spPr>
          <a:xfrm>
            <a:off x="7560000" y="279360"/>
            <a:ext cx="1340280" cy="1340280"/>
          </a:xfrm>
          <a:prstGeom prst="rect">
            <a:avLst/>
          </a:prstGeom>
          <a:ln w="0">
            <a:noFill/>
          </a:ln>
        </p:spPr>
      </p:pic>
      <p:pic>
        <p:nvPicPr>
          <p:cNvPr id="44" name="Image 16" descr=""/>
          <p:cNvPicPr/>
          <p:nvPr/>
        </p:nvPicPr>
        <p:blipFill>
          <a:blip r:embed="rId2"/>
          <a:stretch/>
        </p:blipFill>
        <p:spPr>
          <a:xfrm>
            <a:off x="507240" y="313560"/>
            <a:ext cx="1816200" cy="1449720"/>
          </a:xfrm>
          <a:prstGeom prst="rect">
            <a:avLst/>
          </a:prstGeom>
          <a:ln w="0">
            <a:noFill/>
          </a:ln>
        </p:spPr>
      </p:pic>
      <p:pic>
        <p:nvPicPr>
          <p:cNvPr id="45" name="" descr=""/>
          <p:cNvPicPr/>
          <p:nvPr/>
        </p:nvPicPr>
        <p:blipFill>
          <a:blip r:embed="rId3"/>
          <a:stretch/>
        </p:blipFill>
        <p:spPr>
          <a:xfrm>
            <a:off x="3727800" y="1572840"/>
            <a:ext cx="2464560" cy="1122840"/>
          </a:xfrm>
          <a:prstGeom prst="rect">
            <a:avLst/>
          </a:prstGeom>
          <a:ln w="0">
            <a:noFill/>
          </a:ln>
        </p:spPr>
      </p:pic>
      <p:sp>
        <p:nvSpPr>
          <p:cNvPr id="46" name="CustomShape 6"/>
          <p:cNvSpPr/>
          <p:nvPr/>
        </p:nvSpPr>
        <p:spPr>
          <a:xfrm>
            <a:off x="9179640" y="502560"/>
            <a:ext cx="1503360" cy="60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fr-FR" sz="1300" spc="-1" strike="noStrike">
                <a:latin typeface="Arial"/>
              </a:rPr>
              <a:t>Programme</a:t>
            </a:r>
            <a:endParaRPr b="0" lang="fr-FR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300" spc="-1" strike="noStrike">
                <a:solidFill>
                  <a:srgbClr val="ff0000"/>
                </a:solidFill>
                <a:latin typeface="Calibri"/>
              </a:rPr>
              <a:t>en rouge : première</a:t>
            </a:r>
            <a:endParaRPr b="0" lang="fr-FR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300" spc="-1" strike="noStrike">
                <a:solidFill>
                  <a:srgbClr val="0070c0"/>
                </a:solidFill>
                <a:latin typeface="Calibri"/>
              </a:rPr>
              <a:t>en bleu : terminale</a:t>
            </a:r>
            <a:endParaRPr b="0" lang="fr-FR" sz="13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Application>LibreOffice/7.0.4.2$Windows_X86_64 LibreOffice_project/dcf040e67528d9187c66b2379df5ea4407429775</Application>
  <AppVersion>15.0000</AppVersion>
  <Words>197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2023-01-13T08:22:13Z</dcterms:created>
  <dc:creator>Florence Brachet</dc:creator>
  <dc:description/>
  <dc:language>fr-FR</dc:language>
  <cp:lastModifiedBy/>
  <dcterms:modified xsi:type="dcterms:W3CDTF">2023-01-20T12:42:43Z</dcterms:modified>
  <cp:revision>5</cp:revision>
  <dc:subject/>
  <dc:title>Programme de la spécialité  Sciences de la Vie et de la Terre (SVT)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Grand écran</vt:lpwstr>
  </property>
  <property fmtid="{D5CDD505-2E9C-101B-9397-08002B2CF9AE}" pid="3" name="Slides">
    <vt:i4>1</vt:i4>
  </property>
</Properties>
</file>